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1" r:id="rId2"/>
    <p:sldId id="260" r:id="rId3"/>
    <p:sldId id="261" r:id="rId4"/>
    <p:sldId id="263" r:id="rId5"/>
    <p:sldId id="264" r:id="rId6"/>
    <p:sldId id="273" r:id="rId7"/>
    <p:sldId id="269" r:id="rId8"/>
    <p:sldId id="265" r:id="rId9"/>
    <p:sldId id="262" r:id="rId10"/>
    <p:sldId id="268" r:id="rId11"/>
    <p:sldId id="270" r:id="rId12"/>
    <p:sldId id="25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36" autoAdjust="0"/>
    <p:restoredTop sz="94660"/>
  </p:normalViewPr>
  <p:slideViewPr>
    <p:cSldViewPr snapToGrid="0">
      <p:cViewPr varScale="1">
        <p:scale>
          <a:sx n="73" d="100"/>
          <a:sy n="73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lurkovilag.hu/index.php?r=12&amp;menu=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nlc.hu/noklapja/20110507/iskolaerett_mar_a_gyerekun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63320" y="192986"/>
            <a:ext cx="4455843" cy="582390"/>
          </a:xfrm>
        </p:spPr>
        <p:txBody>
          <a:bodyPr>
            <a:normAutofit/>
          </a:bodyPr>
          <a:lstStyle/>
          <a:p>
            <a:r>
              <a:rPr lang="hu-HU" sz="2400" dirty="0"/>
              <a:t>Iskolaérettség, iskolakezdés</a:t>
            </a:r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759852">
            <a:off x="1922985" y="4025738"/>
            <a:ext cx="3860801" cy="2413000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5816600" y="2311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18845">
            <a:off x="4182371" y="1956125"/>
            <a:ext cx="3379024" cy="2440896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81819">
            <a:off x="872035" y="1781901"/>
            <a:ext cx="3227137" cy="2192374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>
            <a:off x="7581900" y="1943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24528">
            <a:off x="7641260" y="1010165"/>
            <a:ext cx="3857625" cy="29718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9600" y="3879850"/>
            <a:ext cx="5232400" cy="262255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 rot="20097736">
            <a:off x="733035" y="1626910"/>
            <a:ext cx="1561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érdeklődés</a:t>
            </a:r>
            <a:endParaRPr lang="hu-HU" sz="2000" dirty="0"/>
          </a:p>
        </p:txBody>
      </p:sp>
      <p:sp>
        <p:nvSpPr>
          <p:cNvPr id="4" name="Szövegdoboz 3"/>
          <p:cNvSpPr txBox="1"/>
          <p:nvPr/>
        </p:nvSpPr>
        <p:spPr>
          <a:xfrm rot="1971743">
            <a:off x="6063938" y="1684883"/>
            <a:ext cx="952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öröm</a:t>
            </a:r>
            <a:endParaRPr lang="hu-HU" sz="2000" dirty="0"/>
          </a:p>
        </p:txBody>
      </p:sp>
      <p:sp>
        <p:nvSpPr>
          <p:cNvPr id="7" name="Szövegdoboz 6"/>
          <p:cNvSpPr txBox="1"/>
          <p:nvPr/>
        </p:nvSpPr>
        <p:spPr>
          <a:xfrm rot="20709730">
            <a:off x="8254672" y="696334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kíváncsiság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 rot="828718">
            <a:off x="2206843" y="6207611"/>
            <a:ext cx="922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kétely</a:t>
            </a:r>
            <a:endParaRPr lang="hu-HU" sz="20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8826500" y="646326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fürkészés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73149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2787" y="319310"/>
            <a:ext cx="7630575" cy="849090"/>
          </a:xfrm>
        </p:spPr>
        <p:txBody>
          <a:bodyPr>
            <a:normAutofit/>
          </a:bodyPr>
          <a:lstStyle/>
          <a:p>
            <a:pPr algn="ctr"/>
            <a:r>
              <a:rPr lang="hu-HU" sz="2400" dirty="0" smtClean="0"/>
              <a:t>Az </a:t>
            </a:r>
            <a:r>
              <a:rPr lang="hu-HU" sz="2400" dirty="0"/>
              <a:t>iskolakezdés után is lehetőség van a különböző szakemberek segítségét igénybe venni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4900" y="1473200"/>
            <a:ext cx="9690100" cy="5384800"/>
          </a:xfrm>
        </p:spPr>
        <p:txBody>
          <a:bodyPr>
            <a:normAutofit lnSpcReduction="10000"/>
          </a:bodyPr>
          <a:lstStyle/>
          <a:p>
            <a:r>
              <a:rPr lang="hu-HU" dirty="0"/>
              <a:t>A fentiekből látható, hogy az iskolaérettség nem csupán értelmi képességek szintjét jelenti, hanem egy sokkal összetettebb fogalom</a:t>
            </a:r>
            <a:r>
              <a:rPr lang="hu-HU" dirty="0" smtClean="0"/>
              <a:t>.</a:t>
            </a:r>
          </a:p>
          <a:p>
            <a:r>
              <a:rPr lang="hu-HU" dirty="0" smtClean="0"/>
              <a:t> </a:t>
            </a:r>
            <a:r>
              <a:rPr lang="hu-HU" dirty="0"/>
              <a:t>A megfelelő fejlettség </a:t>
            </a:r>
            <a:r>
              <a:rPr lang="hu-HU" dirty="0" smtClean="0"/>
              <a:t>eléréshez szükséges:</a:t>
            </a:r>
          </a:p>
          <a:p>
            <a:endParaRPr lang="hu-HU" dirty="0"/>
          </a:p>
          <a:p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 </a:t>
            </a:r>
          </a:p>
          <a:p>
            <a:endParaRPr lang="hu-HU" b="1" dirty="0" smtClean="0"/>
          </a:p>
          <a:p>
            <a:r>
              <a:rPr lang="hu-HU" b="1" dirty="0" smtClean="0"/>
              <a:t>Gyakran </a:t>
            </a:r>
            <a:r>
              <a:rPr lang="hu-HU" b="1" dirty="0"/>
              <a:t>szükség lehet szakemberek segítségére: </a:t>
            </a:r>
            <a:endParaRPr lang="hu-HU" b="1" dirty="0" smtClean="0"/>
          </a:p>
          <a:p>
            <a:r>
              <a:rPr lang="hu-HU" dirty="0" smtClean="0"/>
              <a:t>- </a:t>
            </a:r>
            <a:r>
              <a:rPr lang="hu-HU" dirty="0"/>
              <a:t>beszédproblémák esetén </a:t>
            </a:r>
            <a:r>
              <a:rPr lang="hu-HU" b="1" dirty="0"/>
              <a:t>logopédiai foglalkozásra </a:t>
            </a:r>
            <a:endParaRPr lang="hu-HU" b="1" dirty="0" smtClean="0"/>
          </a:p>
          <a:p>
            <a:r>
              <a:rPr lang="hu-HU" dirty="0" smtClean="0"/>
              <a:t>- </a:t>
            </a:r>
            <a:r>
              <a:rPr lang="hu-HU" dirty="0"/>
              <a:t>részképességek fejletlensége esetén </a:t>
            </a:r>
            <a:r>
              <a:rPr lang="hu-HU" b="1" dirty="0"/>
              <a:t>fejlesztő pedagógiai </a:t>
            </a:r>
            <a:r>
              <a:rPr lang="hu-HU" b="1" dirty="0" smtClean="0"/>
              <a:t>foglalkozásra</a:t>
            </a:r>
          </a:p>
          <a:p>
            <a:r>
              <a:rPr lang="hu-HU" dirty="0" smtClean="0"/>
              <a:t> </a:t>
            </a:r>
            <a:r>
              <a:rPr lang="hu-HU" dirty="0"/>
              <a:t>- érzelmi kiegyensúlyozatlanság, beilleszkedési és viselkedési problémák esetén </a:t>
            </a:r>
            <a:r>
              <a:rPr lang="hu-HU" b="1" dirty="0" smtClean="0"/>
              <a:t>pszichoterápiára.</a:t>
            </a:r>
            <a:r>
              <a:rPr lang="hu-HU" dirty="0" smtClean="0"/>
              <a:t> </a:t>
            </a:r>
            <a:r>
              <a:rPr lang="hu-HU" dirty="0"/>
              <a:t>Amennyiben a gyermek összességében iskolaérett, de 1-2 területen elmaradása van (ill. életkora miatt mindenképpen be kell őt iskolázni) </a:t>
            </a:r>
            <a:r>
              <a:rPr lang="hu-HU" b="1" dirty="0"/>
              <a:t>az iskolakezdés után is lehetőség van a különböző szakemberek segítségét igénybe venni </a:t>
            </a:r>
            <a:r>
              <a:rPr lang="hu-HU" dirty="0" smtClean="0"/>
              <a:t>(gyógypedagógus, fejlesztőpedagógus</a:t>
            </a:r>
            <a:r>
              <a:rPr lang="hu-HU" dirty="0"/>
              <a:t>, logopédus az iskolában, pszichológus és fejlesztőpedagógus a nevelési tanácsadóban)</a:t>
            </a:r>
          </a:p>
        </p:txBody>
      </p:sp>
      <p:sp>
        <p:nvSpPr>
          <p:cNvPr id="4" name="Téglalap 3"/>
          <p:cNvSpPr/>
          <p:nvPr/>
        </p:nvSpPr>
        <p:spPr>
          <a:xfrm>
            <a:off x="1742025" y="2616200"/>
            <a:ext cx="1701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/>
              <a:t>spontán, természetes érés,</a:t>
            </a:r>
          </a:p>
        </p:txBody>
      </p:sp>
      <p:sp>
        <p:nvSpPr>
          <p:cNvPr id="5" name="Ellipszis 4"/>
          <p:cNvSpPr/>
          <p:nvPr/>
        </p:nvSpPr>
        <p:spPr>
          <a:xfrm>
            <a:off x="4090461" y="2545444"/>
            <a:ext cx="2114395" cy="1334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/>
              <a:t>az óvodai és otthoni </a:t>
            </a:r>
            <a:r>
              <a:rPr lang="hu-HU" dirty="0" smtClean="0"/>
              <a:t>foglalkozás,</a:t>
            </a:r>
          </a:p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7" name="Lekerekített téglalap 6"/>
          <p:cNvSpPr/>
          <p:nvPr/>
        </p:nvSpPr>
        <p:spPr>
          <a:xfrm>
            <a:off x="6553200" y="2616200"/>
            <a:ext cx="29591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/>
              <a:t>kiegyensúlyozott, odafigyelő családi háttér</a:t>
            </a:r>
          </a:p>
        </p:txBody>
      </p:sp>
    </p:spTree>
    <p:extLst>
      <p:ext uri="{BB962C8B-B14F-4D97-AF65-F5344CB8AC3E}">
        <p14:creationId xmlns:p14="http://schemas.microsoft.com/office/powerpoint/2010/main" val="240507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256625" y="547910"/>
            <a:ext cx="4341275" cy="59509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Iskolaérettség, iskolakezdés</a:t>
            </a:r>
            <a:endParaRPr lang="hu-HU" sz="24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143000"/>
            <a:ext cx="8839200" cy="56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5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71852" y="512064"/>
            <a:ext cx="8383460" cy="512064"/>
          </a:xfrm>
        </p:spPr>
        <p:txBody>
          <a:bodyPr>
            <a:noAutofit/>
          </a:bodyPr>
          <a:lstStyle/>
          <a:p>
            <a:r>
              <a:rPr lang="hu-HU" sz="2400" b="1" dirty="0" smtClean="0"/>
              <a:t>Nem </a:t>
            </a:r>
            <a:r>
              <a:rPr lang="hu-HU" sz="2400" b="1" dirty="0"/>
              <a:t>változott a tankötelessé válás ideje</a:t>
            </a:r>
            <a:br>
              <a:rPr lang="hu-HU" sz="2400" b="1" dirty="0"/>
            </a:b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94944" y="512064"/>
            <a:ext cx="10809668" cy="5399158"/>
          </a:xfrm>
        </p:spPr>
        <p:txBody>
          <a:bodyPr/>
          <a:lstStyle/>
          <a:p>
            <a:pPr fontAlgn="base"/>
            <a:endParaRPr lang="hu-HU" b="1" dirty="0"/>
          </a:p>
          <a:p>
            <a:pPr marL="0" indent="0" fontAlgn="base">
              <a:buNone/>
            </a:pPr>
            <a:endParaRPr lang="hu-HU" dirty="0" smtClean="0"/>
          </a:p>
          <a:p>
            <a:pPr fontAlgn="base"/>
            <a:r>
              <a:rPr lang="hu-HU" dirty="0" smtClean="0"/>
              <a:t>Nem </a:t>
            </a:r>
            <a:r>
              <a:rPr lang="hu-HU" dirty="0"/>
              <a:t>változott a tankötelessé válás ideje, hiszen továbbra is azok a gyermekek tankötelesek, akik </a:t>
            </a:r>
            <a:r>
              <a:rPr lang="hu-HU" b="1" dirty="0"/>
              <a:t>az adott év augusztus 31-ig a 6. életévüket betöltötték</a:t>
            </a:r>
            <a:r>
              <a:rPr lang="hu-HU" dirty="0"/>
              <a:t>. Ebből adódóan az első osztályokban továbbra is lesznek 7 éves gyermekek (pl. akik szeptemberben születtek) és alig 6 éves gyermekek (akik pl. augusztus végén születtek).</a:t>
            </a:r>
          </a:p>
          <a:p>
            <a:pPr fontAlgn="base"/>
            <a:r>
              <a:rPr lang="hu-HU" dirty="0"/>
              <a:t>A gyermekek fejlődése azonban egyéni. </a:t>
            </a:r>
            <a:r>
              <a:rPr lang="hu-HU" b="1" dirty="0"/>
              <a:t>Mindig lesznek olyan gyermekek, akik </a:t>
            </a:r>
            <a:r>
              <a:rPr lang="hu-HU" b="1" dirty="0" smtClean="0"/>
              <a:t>számára különféle </a:t>
            </a:r>
            <a:r>
              <a:rPr lang="hu-HU" b="1" dirty="0"/>
              <a:t>okok miatt mégis </a:t>
            </a:r>
            <a:r>
              <a:rPr lang="hu-HU" b="1" dirty="0" smtClean="0"/>
              <a:t>indokolt,</a:t>
            </a:r>
            <a:r>
              <a:rPr lang="hu-HU" dirty="0" smtClean="0"/>
              <a:t> </a:t>
            </a:r>
            <a:r>
              <a:rPr lang="hu-HU" dirty="0"/>
              <a:t>hogy még egy évig az óvodában maradhassanak, és az iskolát 7-7,5 </a:t>
            </a:r>
            <a:r>
              <a:rPr lang="hu-HU" dirty="0" smtClean="0"/>
              <a:t>évesen </a:t>
            </a:r>
            <a:r>
              <a:rPr lang="hu-HU" dirty="0"/>
              <a:t>kezdjék el. 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672046" y="4258491"/>
            <a:ext cx="26404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  <a:p>
            <a:r>
              <a:rPr lang="hu-HU" dirty="0"/>
              <a:t>Összeállította</a:t>
            </a:r>
            <a:r>
              <a:rPr lang="hu-HU" dirty="0" smtClean="0"/>
              <a:t>:</a:t>
            </a:r>
          </a:p>
          <a:p>
            <a:endParaRPr lang="hu-HU" dirty="0"/>
          </a:p>
          <a:p>
            <a:r>
              <a:rPr lang="hu-HU" dirty="0"/>
              <a:t>Urbinné Keszthelyi Éva</a:t>
            </a:r>
          </a:p>
          <a:p>
            <a:r>
              <a:rPr lang="hu-HU" dirty="0" smtClean="0"/>
              <a:t>fejlesztőpedagógus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5074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32100" y="203199"/>
            <a:ext cx="4038600" cy="927099"/>
          </a:xfrm>
        </p:spPr>
        <p:txBody>
          <a:bodyPr>
            <a:normAutofit fontScale="90000"/>
          </a:bodyPr>
          <a:lstStyle/>
          <a:p>
            <a:r>
              <a:rPr lang="hu-HU" sz="2700" dirty="0" smtClean="0"/>
              <a:t>Az iskolaérettség ismérvei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 </a:t>
            </a:r>
            <a:r>
              <a:rPr lang="hu-HU" sz="2000" dirty="0" smtClean="0"/>
              <a:t>fizikai, pszichés és szociális téren</a:t>
            </a: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5100" y="1473199"/>
            <a:ext cx="10185400" cy="550203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b="1" dirty="0"/>
              <a:t>Fizikai </a:t>
            </a:r>
            <a:r>
              <a:rPr lang="hu-HU" b="1" dirty="0" smtClean="0"/>
              <a:t>alkalmasság:</a:t>
            </a:r>
            <a:endParaRPr lang="hu-HU" dirty="0"/>
          </a:p>
          <a:p>
            <a:r>
              <a:rPr lang="hu-HU" dirty="0"/>
              <a:t>megfelelő testi fejlettség elérése (kb. 110cm és 18 </a:t>
            </a:r>
            <a:r>
              <a:rPr lang="hu-HU" dirty="0" smtClean="0"/>
              <a:t>kg),</a:t>
            </a:r>
            <a:endParaRPr lang="hu-HU" dirty="0"/>
          </a:p>
          <a:p>
            <a:r>
              <a:rPr lang="hu-HU" dirty="0"/>
              <a:t>fogváltás, az első tejfogak </a:t>
            </a:r>
            <a:r>
              <a:rPr lang="hu-HU" dirty="0" smtClean="0"/>
              <a:t>kiesnek, </a:t>
            </a:r>
            <a:r>
              <a:rPr lang="hu-HU" dirty="0"/>
              <a:t>megjelennek a maradandó </a:t>
            </a:r>
            <a:r>
              <a:rPr lang="hu-HU" dirty="0" smtClean="0"/>
              <a:t>fogak,</a:t>
            </a:r>
            <a:endParaRPr lang="hu-HU" dirty="0"/>
          </a:p>
          <a:p>
            <a:r>
              <a:rPr lang="hu-HU" dirty="0"/>
              <a:t>jó fizikai erőnlét, ami az iskolatáska cipelése és az egyhelyben ülés miatt </a:t>
            </a:r>
            <a:r>
              <a:rPr lang="hu-HU" dirty="0" smtClean="0"/>
              <a:t>fontos,</a:t>
            </a:r>
            <a:endParaRPr lang="hu-HU" dirty="0"/>
          </a:p>
          <a:p>
            <a:r>
              <a:rPr lang="hu-HU" dirty="0"/>
              <a:t>jobb illetve balkezesség egyértelmű </a:t>
            </a:r>
            <a:r>
              <a:rPr lang="hu-HU" dirty="0" smtClean="0"/>
              <a:t>felismerhetősége,</a:t>
            </a:r>
          </a:p>
          <a:p>
            <a:r>
              <a:rPr lang="hu-HU" dirty="0"/>
              <a:t>a nagymozgások koordináltak </a:t>
            </a:r>
            <a:r>
              <a:rPr lang="hu-HU" dirty="0" smtClean="0"/>
              <a:t>legyenek,</a:t>
            </a:r>
          </a:p>
          <a:p>
            <a:r>
              <a:rPr lang="hu-HU" dirty="0"/>
              <a:t>a finommozgás megfelelő szintű </a:t>
            </a:r>
            <a:r>
              <a:rPr lang="hu-HU" dirty="0" smtClean="0"/>
              <a:t>fejlettsége,</a:t>
            </a:r>
          </a:p>
          <a:p>
            <a:r>
              <a:rPr lang="hu-HU" dirty="0"/>
              <a:t>a vállak, csukló, ujjak mozgékonysága és a végtagok egymástól független </a:t>
            </a:r>
            <a:r>
              <a:rPr lang="hu-HU" dirty="0" smtClean="0"/>
              <a:t>mozgatása.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b="1" dirty="0"/>
              <a:t>Pszichés </a:t>
            </a:r>
            <a:r>
              <a:rPr lang="hu-HU" b="1" dirty="0" smtClean="0"/>
              <a:t>alkalmasság:</a:t>
            </a:r>
            <a:endParaRPr lang="hu-HU" b="1" dirty="0"/>
          </a:p>
          <a:p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gyermek várja az iskolát, </a:t>
            </a:r>
            <a:r>
              <a:rPr lang="hu-HU" dirty="0" smtClean="0"/>
              <a:t>készül </a:t>
            </a:r>
            <a:r>
              <a:rPr lang="hu-HU" dirty="0"/>
              <a:t>rá, ez játékaiban is </a:t>
            </a:r>
            <a:r>
              <a:rPr lang="hu-HU" dirty="0" smtClean="0"/>
              <a:t>megjelenik.</a:t>
            </a:r>
            <a:endParaRPr lang="hu-HU" dirty="0"/>
          </a:p>
          <a:p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rábízott feladatokat </a:t>
            </a:r>
            <a:r>
              <a:rPr lang="hu-HU" dirty="0" smtClean="0"/>
              <a:t>elvégzi, </a:t>
            </a:r>
            <a:r>
              <a:rPr lang="hu-HU" dirty="0"/>
              <a:t>tevékenységeit </a:t>
            </a:r>
            <a:r>
              <a:rPr lang="hu-HU" dirty="0" smtClean="0"/>
              <a:t>nem </a:t>
            </a:r>
            <a:r>
              <a:rPr lang="hu-HU" dirty="0"/>
              <a:t>hagyja félbe.</a:t>
            </a:r>
          </a:p>
          <a:p>
            <a:r>
              <a:rPr lang="hu-HU" dirty="0" smtClean="0"/>
              <a:t>Tud </a:t>
            </a:r>
            <a:r>
              <a:rPr lang="hu-HU" dirty="0"/>
              <a:t>kapcsolatokat kialakítani és fenntartani kortársaival.</a:t>
            </a:r>
          </a:p>
          <a:p>
            <a:r>
              <a:rPr lang="hu-HU" dirty="0" smtClean="0"/>
              <a:t>Megtalálja </a:t>
            </a:r>
            <a:r>
              <a:rPr lang="hu-HU" dirty="0"/>
              <a:t>helyét a közösségben</a:t>
            </a:r>
            <a:r>
              <a:rPr lang="hu-HU" dirty="0" smtClean="0"/>
              <a:t>, be tud illeszkedni </a:t>
            </a:r>
            <a:r>
              <a:rPr lang="hu-HU" dirty="0"/>
              <a:t>a csoportba</a:t>
            </a:r>
            <a:r>
              <a:rPr lang="hu-HU" dirty="0" smtClean="0"/>
              <a:t>.</a:t>
            </a:r>
          </a:p>
          <a:p>
            <a:r>
              <a:rPr lang="hu-HU" dirty="0" smtClean="0"/>
              <a:t>Kialakult a szabálytudata, </a:t>
            </a:r>
          </a:p>
          <a:p>
            <a:pPr marL="0" indent="0">
              <a:buNone/>
            </a:pPr>
            <a:r>
              <a:rPr lang="hu-HU" dirty="0" smtClean="0"/>
              <a:t>                      a </a:t>
            </a:r>
            <a:r>
              <a:rPr lang="hu-HU" dirty="0"/>
              <a:t>teljesítmény igénye, </a:t>
            </a:r>
            <a:r>
              <a:rPr lang="hu-HU" dirty="0" smtClean="0"/>
              <a:t>  </a:t>
            </a:r>
          </a:p>
          <a:p>
            <a:pPr marL="0" indent="0">
              <a:buNone/>
            </a:pPr>
            <a:r>
              <a:rPr lang="hu-HU" dirty="0" smtClean="0"/>
              <a:t>                      a kudarc </a:t>
            </a:r>
            <a:r>
              <a:rPr lang="hu-HU" dirty="0"/>
              <a:t>és </a:t>
            </a:r>
            <a:r>
              <a:rPr lang="hu-HU" dirty="0" smtClean="0"/>
              <a:t>monotónia tűrő </a:t>
            </a:r>
            <a:r>
              <a:rPr lang="hu-HU" dirty="0"/>
              <a:t>képessége.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9621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18218" y="177800"/>
            <a:ext cx="3898899" cy="546100"/>
          </a:xfrm>
        </p:spPr>
        <p:txBody>
          <a:bodyPr>
            <a:normAutofit fontScale="90000"/>
          </a:bodyPr>
          <a:lstStyle/>
          <a:p>
            <a:r>
              <a:rPr lang="hu-HU" sz="2400" dirty="0" smtClean="0"/>
              <a:t>Az iskolaérettség ismérvei</a:t>
            </a:r>
            <a:br>
              <a:rPr lang="hu-HU" sz="2400" dirty="0" smtClean="0"/>
            </a:b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89212" y="723900"/>
            <a:ext cx="8915400" cy="5187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                                Mit "tudjon" még?</a:t>
            </a:r>
            <a:endParaRPr lang="hu-HU" dirty="0"/>
          </a:p>
          <a:p>
            <a:r>
              <a:rPr lang="hu-HU" dirty="0"/>
              <a:t>T</a:t>
            </a:r>
            <a:r>
              <a:rPr lang="hu-HU" dirty="0" smtClean="0"/>
              <a:t>artósan </a:t>
            </a:r>
            <a:r>
              <a:rPr lang="hu-HU" dirty="0"/>
              <a:t>(10-15) percig kösse le a rajzolás, a feladatlap kitöltés, a színezés.</a:t>
            </a:r>
          </a:p>
          <a:p>
            <a:r>
              <a:rPr lang="hu-HU" dirty="0"/>
              <a:t>N</a:t>
            </a:r>
            <a:r>
              <a:rPr lang="hu-HU" dirty="0" smtClean="0"/>
              <a:t>e </a:t>
            </a:r>
            <a:r>
              <a:rPr lang="hu-HU" dirty="0"/>
              <a:t>okozzon problémát a versek, rövid mesék megjegyzése és elmondása.</a:t>
            </a:r>
          </a:p>
          <a:p>
            <a:r>
              <a:rPr lang="hu-HU" dirty="0"/>
              <a:t>N</a:t>
            </a:r>
            <a:r>
              <a:rPr lang="hu-HU" dirty="0" smtClean="0"/>
              <a:t>e </a:t>
            </a:r>
            <a:r>
              <a:rPr lang="hu-HU" dirty="0"/>
              <a:t>legyen beszédhibája, tudja magát szóban - egyszerű összetett mondatokat használva- kifejezni.</a:t>
            </a:r>
          </a:p>
          <a:p>
            <a:r>
              <a:rPr lang="hu-HU" dirty="0"/>
              <a:t>I</a:t>
            </a:r>
            <a:r>
              <a:rPr lang="hu-HU" dirty="0" smtClean="0"/>
              <a:t>gazodjon </a:t>
            </a:r>
            <a:r>
              <a:rPr lang="hu-HU" dirty="0"/>
              <a:t>el az 1 – 10 számok között, ismerje és helyesen használja a több-kevesebb, nagyobb-kisebb fogalmát</a:t>
            </a:r>
            <a:r>
              <a:rPr lang="hu-HU" dirty="0" smtClean="0"/>
              <a:t>.</a:t>
            </a:r>
          </a:p>
          <a:p>
            <a:r>
              <a:rPr lang="hu-HU" dirty="0" smtClean="0"/>
              <a:t>Forrás</a:t>
            </a:r>
            <a:r>
              <a:rPr lang="hu-HU" dirty="0" smtClean="0">
                <a:solidFill>
                  <a:schemeClr val="tx1"/>
                </a:solidFill>
              </a:rPr>
              <a:t>: </a:t>
            </a:r>
            <a:r>
              <a:rPr lang="hu-HU" dirty="0" smtClean="0">
                <a:solidFill>
                  <a:schemeClr val="tx1"/>
                </a:solidFill>
                <a:hlinkClick r:id="rId2"/>
              </a:rPr>
              <a:t>Online </a:t>
            </a:r>
            <a:r>
              <a:rPr lang="hu-HU" dirty="0">
                <a:solidFill>
                  <a:schemeClr val="tx1"/>
                </a:solidFill>
                <a:hlinkClick r:id="rId2"/>
              </a:rPr>
              <a:t>óvodai magazin: Iskolaérettség rovata</a:t>
            </a:r>
            <a:endParaRPr lang="hu-HU" dirty="0">
              <a:solidFill>
                <a:schemeClr val="tx1"/>
              </a:solidFill>
            </a:endParaRP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804" y="3768967"/>
            <a:ext cx="4265728" cy="308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0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84300" y="230410"/>
            <a:ext cx="10020300" cy="785590"/>
          </a:xfrm>
        </p:spPr>
        <p:txBody>
          <a:bodyPr>
            <a:noAutofit/>
          </a:bodyPr>
          <a:lstStyle/>
          <a:p>
            <a:pPr algn="ctr"/>
            <a:r>
              <a:rPr lang="hu-HU" sz="2400" dirty="0"/>
              <a:t>Egyáltalán nem elég, hogy a gyermek okos, értelmes, és </a:t>
            </a:r>
            <a:r>
              <a:rPr lang="hu-HU" sz="2400" dirty="0" smtClean="0"/>
              <a:t>szeretne    tanulni</a:t>
            </a:r>
            <a:r>
              <a:rPr lang="hu-HU" sz="2400" dirty="0"/>
              <a:t>.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1300" y="1257300"/>
            <a:ext cx="9563100" cy="5575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600" b="1" dirty="0" err="1" smtClean="0"/>
              <a:t>Deliága</a:t>
            </a:r>
            <a:r>
              <a:rPr lang="hu-HU" sz="1600" b="1" dirty="0" smtClean="0"/>
              <a:t> </a:t>
            </a:r>
            <a:r>
              <a:rPr lang="hu-HU" sz="1600" b="1" dirty="0"/>
              <a:t>Éva gyermekpszichológus a HVG Extra Pszichológiának írt az iskolaérettség jeleiről</a:t>
            </a:r>
            <a:r>
              <a:rPr lang="hu-HU" sz="1600" b="1" dirty="0" smtClean="0"/>
              <a:t>.</a:t>
            </a:r>
          </a:p>
          <a:p>
            <a:r>
              <a:rPr lang="hu-HU" sz="2000" dirty="0" smtClean="0"/>
              <a:t>1. Képes </a:t>
            </a:r>
            <a:r>
              <a:rPr lang="hu-HU" sz="2000" dirty="0"/>
              <a:t>45 percet ülve </a:t>
            </a:r>
            <a:r>
              <a:rPr lang="hu-HU" sz="2000" b="1" dirty="0"/>
              <a:t>figyelni olyan dologra, ami nem nagyon érdekli?</a:t>
            </a:r>
          </a:p>
          <a:p>
            <a:r>
              <a:rPr lang="hu-HU" sz="2000" b="1" dirty="0"/>
              <a:t>2. Egyszeri elmondás után képes két-három részből álló szóbeli utasítást megjegyezni és végrehajtani?</a:t>
            </a:r>
          </a:p>
          <a:p>
            <a:r>
              <a:rPr lang="hu-HU" sz="2000" b="1" dirty="0"/>
              <a:t>3. Tud önállóan percekig dolgozni egy feladaton, úgy, hogy </a:t>
            </a:r>
            <a:r>
              <a:rPr lang="hu-HU" sz="2000" b="1" dirty="0" smtClean="0"/>
              <a:t>nem</a:t>
            </a:r>
          </a:p>
          <a:p>
            <a:pPr marL="0" indent="0">
              <a:buNone/>
            </a:pPr>
            <a:r>
              <a:rPr lang="hu-HU" sz="2000" b="1" dirty="0"/>
              <a:t> </a:t>
            </a:r>
            <a:r>
              <a:rPr lang="hu-HU" sz="2000" b="1" dirty="0" smtClean="0"/>
              <a:t>    </a:t>
            </a:r>
            <a:r>
              <a:rPr lang="hu-HU" sz="2000" b="1" dirty="0"/>
              <a:t>igényel állandó figyelmet, folyamatos megerősítést, dicséretet?</a:t>
            </a:r>
          </a:p>
          <a:p>
            <a:r>
              <a:rPr lang="hu-HU" sz="2000" b="1" dirty="0"/>
              <a:t>4. Képes jelezni a szükségleteit, ha gondja-baja van?</a:t>
            </a:r>
          </a:p>
          <a:p>
            <a:r>
              <a:rPr lang="hu-HU" sz="2000" b="1" dirty="0"/>
              <a:t>5. Betartja a tőle reálisan elvárható szabályokat?</a:t>
            </a:r>
          </a:p>
          <a:p>
            <a:r>
              <a:rPr lang="hu-HU" sz="2000" dirty="0"/>
              <a:t>6. Szokott ceruzát használni, szívesen rajzol, fest, vág, ragaszt?</a:t>
            </a:r>
          </a:p>
          <a:p>
            <a:r>
              <a:rPr lang="hu-HU" sz="2000" b="1" dirty="0"/>
              <a:t>7. Képes dühkitörés nélkül elviselni, ha valami nem sikerül neki </a:t>
            </a:r>
            <a:endParaRPr lang="hu-HU" sz="2000" b="1" dirty="0" smtClean="0"/>
          </a:p>
          <a:p>
            <a:pPr marL="0" indent="0">
              <a:buNone/>
            </a:pPr>
            <a:r>
              <a:rPr lang="hu-HU" sz="2000" b="1" dirty="0"/>
              <a:t> </a:t>
            </a:r>
            <a:r>
              <a:rPr lang="hu-HU" sz="2000" b="1" dirty="0" smtClean="0"/>
              <a:t>    elsőre</a:t>
            </a:r>
            <a:r>
              <a:rPr lang="hu-HU" sz="2000" b="1" dirty="0"/>
              <a:t>?</a:t>
            </a:r>
          </a:p>
          <a:p>
            <a:r>
              <a:rPr lang="hu-HU" sz="2000" b="1" dirty="0"/>
              <a:t>8. Végig tudja csinálni a napot délutáni alvás nélkül?</a:t>
            </a:r>
          </a:p>
          <a:p>
            <a:r>
              <a:rPr lang="hu-HU" sz="2000" dirty="0"/>
              <a:t>9. Képes a szüleitől külön, közösségben jól érezni magát, barátkozni?</a:t>
            </a:r>
          </a:p>
          <a:p>
            <a:pPr marL="0" indent="0">
              <a:buNone/>
            </a:pPr>
            <a:endParaRPr lang="hu-HU" sz="20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854710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1831" y="2588920"/>
            <a:ext cx="3460169" cy="267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0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19500" y="624110"/>
            <a:ext cx="7340600" cy="874490"/>
          </a:xfrm>
        </p:spPr>
        <p:txBody>
          <a:bodyPr>
            <a:normAutofit/>
          </a:bodyPr>
          <a:lstStyle/>
          <a:p>
            <a:pPr algn="ctr"/>
            <a:r>
              <a:rPr lang="hu-HU" sz="2400" dirty="0"/>
              <a:t>Szülőként mit tehetünk azért, hogy megelőzzük </a:t>
            </a:r>
            <a:r>
              <a:rPr lang="hu-HU" sz="2400" dirty="0" smtClean="0"/>
              <a:t>a </a:t>
            </a:r>
            <a:r>
              <a:rPr lang="hu-HU" sz="2400" dirty="0"/>
              <a:t>problémák kialakulását?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109912" y="1498600"/>
            <a:ext cx="8915400" cy="5270500"/>
          </a:xfrm>
        </p:spPr>
        <p:txBody>
          <a:bodyPr>
            <a:normAutofit/>
          </a:bodyPr>
          <a:lstStyle/>
          <a:p>
            <a:r>
              <a:rPr lang="hu-HU" sz="2000" dirty="0">
                <a:hlinkClick r:id="rId2"/>
              </a:rPr>
              <a:t>Egy részképesség-elmaradás fejleszthető, de ha a gyerek szociálisan éretlenül kerül be az iskolába, ezt a terhet magával viszi, és ez hosszú távon nyomja rá a bélyegét a gyerek iskolai tevékenységére</a:t>
            </a:r>
            <a:r>
              <a:rPr lang="hu-HU" sz="2000" dirty="0" smtClean="0">
                <a:hlinkClick r:id="rId2"/>
              </a:rPr>
              <a:t>.</a:t>
            </a:r>
            <a:endParaRPr lang="hu-HU" sz="2000" dirty="0" smtClean="0"/>
          </a:p>
          <a:p>
            <a:r>
              <a:rPr lang="hu-HU" sz="2000" dirty="0"/>
              <a:t> Amit kiemelnék a </a:t>
            </a:r>
            <a:r>
              <a:rPr lang="hu-HU" sz="2000" b="1" dirty="0"/>
              <a:t>testi kritériumok közül</a:t>
            </a:r>
            <a:r>
              <a:rPr lang="hu-HU" sz="2000" dirty="0"/>
              <a:t>, ami lemérhető, és nagyon fontos feltétele a zökkenőmentes írástanulásnak</a:t>
            </a:r>
            <a:r>
              <a:rPr lang="hu-HU" sz="2000" b="1" dirty="0"/>
              <a:t>, az a megfelelő ceruzafogás. </a:t>
            </a:r>
            <a:r>
              <a:rPr lang="hu-HU" sz="2000" dirty="0"/>
              <a:t>Kisiskolás életkorban fejeződik be a kéztő- és az ujjpercek csontosodása, ami elengedhetetlen ahhoz, hogy a gyerekek könnyedén tartsák a ceruzát. </a:t>
            </a:r>
            <a:endParaRPr lang="hu-HU" sz="2000" dirty="0" smtClean="0"/>
          </a:p>
          <a:p>
            <a:r>
              <a:rPr lang="hu-HU" sz="2000" b="1" dirty="0" smtClean="0"/>
              <a:t>Aki </a:t>
            </a:r>
            <a:r>
              <a:rPr lang="hu-HU" sz="2000" b="1" dirty="0"/>
              <a:t>erre nem képes, az nem csuklóból, hanem szinte vállból dolgozik. </a:t>
            </a:r>
            <a:r>
              <a:rPr lang="hu-HU" sz="2000" dirty="0"/>
              <a:t>Ha pedig nem megfelelő az izomtónus-szabályozás, akkor túl feszes lesz a ceruzatartás, és </a:t>
            </a:r>
            <a:endParaRPr lang="hu-HU" sz="2000" dirty="0" smtClean="0"/>
          </a:p>
          <a:p>
            <a:r>
              <a:rPr lang="hu-HU" sz="2000" dirty="0" smtClean="0"/>
              <a:t>az </a:t>
            </a:r>
            <a:r>
              <a:rPr lang="hu-HU" sz="2000" dirty="0"/>
              <a:t>írás nem marad vonalközben. Sok gyerek nem használja biztonsággal az íróeszközöket, és az bizony elég késő, ha ez 6-7 éves korban derül ki.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06400" y="1739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317500" y="3797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48" y="2164570"/>
            <a:ext cx="2945838" cy="2252022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8" y="4526158"/>
            <a:ext cx="3010991" cy="209054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048" y="-37177"/>
            <a:ext cx="2960126" cy="220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6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7500" y="395510"/>
            <a:ext cx="9879012" cy="823690"/>
          </a:xfrm>
        </p:spPr>
        <p:txBody>
          <a:bodyPr>
            <a:normAutofit/>
          </a:bodyPr>
          <a:lstStyle/>
          <a:p>
            <a:pPr algn="ctr"/>
            <a:r>
              <a:rPr lang="hu-HU" sz="2400" dirty="0"/>
              <a:t>Szülőként mit tehetünk azért, hogy megelőzzük a problémák kialakulását?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6700" y="1384300"/>
            <a:ext cx="9753600" cy="5016500"/>
          </a:xfrm>
        </p:spPr>
        <p:txBody>
          <a:bodyPr>
            <a:normAutofit lnSpcReduction="10000"/>
          </a:bodyPr>
          <a:lstStyle/>
          <a:p>
            <a:endParaRPr lang="hu-HU" dirty="0" smtClean="0"/>
          </a:p>
          <a:p>
            <a:r>
              <a:rPr lang="hu-HU" dirty="0" smtClean="0"/>
              <a:t>Minden </a:t>
            </a:r>
            <a:r>
              <a:rPr lang="hu-HU" dirty="0"/>
              <a:t>életkorban más okoz örömöt, </a:t>
            </a:r>
            <a:endParaRPr lang="hu-HU" dirty="0" smtClean="0"/>
          </a:p>
          <a:p>
            <a:r>
              <a:rPr lang="hu-HU" dirty="0" smtClean="0"/>
              <a:t>mással </a:t>
            </a:r>
            <a:r>
              <a:rPr lang="hu-HU" dirty="0"/>
              <a:t>kelthetjük fel a gyerekek érdeklődését.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három-négy évesek nagyon szeretik </a:t>
            </a:r>
            <a:r>
              <a:rPr lang="hu-HU" b="1" dirty="0"/>
              <a:t>a gríztáblát</a:t>
            </a:r>
            <a:r>
              <a:rPr lang="hu-HU" dirty="0"/>
              <a:t>, amelyben pálcikával, ujjacskáikkal rajzolhatnak. Egy peremes tálcára vagy doboztetőbe búzadarát öntünk, amit ha a kicsik megráznak, eltűnik a rajz. Nagyon élvezik, mert miközben fejlődik a finommozgásuk, varázsolhatnak is</a:t>
            </a:r>
            <a:r>
              <a:rPr lang="hu-HU" dirty="0" smtClean="0"/>
              <a:t>.</a:t>
            </a:r>
          </a:p>
          <a:p>
            <a:r>
              <a:rPr lang="hu-HU" b="1" dirty="0" smtClean="0"/>
              <a:t>A vágás </a:t>
            </a:r>
            <a:r>
              <a:rPr lang="hu-HU" dirty="0"/>
              <a:t>a finommotoros koordinációt fejleszti, és ma már nagyon jó ollókat lehet </a:t>
            </a:r>
            <a:r>
              <a:rPr lang="hu-HU" dirty="0" smtClean="0"/>
              <a:t>kapni. Akár </a:t>
            </a:r>
            <a:r>
              <a:rPr lang="hu-HU" dirty="0"/>
              <a:t>reklámújságokból is vagdoshatnak, már kétéves korban is. Nemcsak </a:t>
            </a:r>
            <a:r>
              <a:rPr lang="hu-HU" b="1" dirty="0"/>
              <a:t>sikerélmény</a:t>
            </a:r>
            <a:r>
              <a:rPr lang="hu-HU" dirty="0"/>
              <a:t>t nyújtunk nekik, de </a:t>
            </a:r>
            <a:r>
              <a:rPr lang="hu-HU" b="1" dirty="0"/>
              <a:t>erősödnek a kéztőcsontok </a:t>
            </a:r>
            <a:r>
              <a:rPr lang="hu-HU" dirty="0"/>
              <a:t>is. </a:t>
            </a:r>
            <a:endParaRPr lang="hu-HU" dirty="0" smtClean="0"/>
          </a:p>
          <a:p>
            <a:r>
              <a:rPr lang="hu-HU" b="1" dirty="0" smtClean="0"/>
              <a:t>A </a:t>
            </a:r>
            <a:r>
              <a:rPr lang="hu-HU" b="1" dirty="0"/>
              <a:t>gyurmázás </a:t>
            </a:r>
            <a:r>
              <a:rPr lang="hu-HU" dirty="0"/>
              <a:t>vagy </a:t>
            </a:r>
            <a:r>
              <a:rPr lang="hu-HU" b="1" dirty="0"/>
              <a:t>a tépés </a:t>
            </a:r>
            <a:r>
              <a:rPr lang="hu-HU" dirty="0"/>
              <a:t>is nagyszerűen </a:t>
            </a:r>
            <a:r>
              <a:rPr lang="hu-HU" b="1" dirty="0"/>
              <a:t>erősíti, fejleszti a csontokat</a:t>
            </a:r>
            <a:r>
              <a:rPr lang="hu-HU" dirty="0"/>
              <a:t>. </a:t>
            </a:r>
            <a:endParaRPr lang="hu-HU" dirty="0" smtClean="0"/>
          </a:p>
          <a:p>
            <a:r>
              <a:rPr lang="hu-HU" dirty="0" smtClean="0"/>
              <a:t>Az óvodások </a:t>
            </a:r>
            <a:r>
              <a:rPr lang="hu-HU" dirty="0"/>
              <a:t>pauszpapír használatával </a:t>
            </a:r>
            <a:r>
              <a:rPr lang="hu-HU" b="1" dirty="0"/>
              <a:t>körberajzolhatnak alakzatokat</a:t>
            </a:r>
            <a:r>
              <a:rPr lang="hu-HU" dirty="0"/>
              <a:t>, így nem szembesülnek folyton azzal, hogy nem tudnak valamit megrajzolni. </a:t>
            </a:r>
            <a:endParaRPr lang="hu-HU" dirty="0" smtClean="0"/>
          </a:p>
          <a:p>
            <a:r>
              <a:rPr lang="hu-HU" dirty="0" smtClean="0"/>
              <a:t>Minél </a:t>
            </a:r>
            <a:r>
              <a:rPr lang="hu-HU" dirty="0"/>
              <a:t>korábban kezdenek az </a:t>
            </a:r>
            <a:r>
              <a:rPr lang="hu-HU" b="1" dirty="0"/>
              <a:t>eszközökkel próbálkozni </a:t>
            </a:r>
            <a:r>
              <a:rPr lang="hu-HU" dirty="0"/>
              <a:t>a kicsik, annál több sikerélményben lesz részük.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52280">
            <a:off x="9758099" y="1450902"/>
            <a:ext cx="2122472" cy="1867311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10704511" y="5473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92617">
            <a:off x="9590072" y="3902852"/>
            <a:ext cx="2413607" cy="203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5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06500" y="268510"/>
            <a:ext cx="10274301" cy="531590"/>
          </a:xfrm>
        </p:spPr>
        <p:txBody>
          <a:bodyPr>
            <a:normAutofit fontScale="90000"/>
          </a:bodyPr>
          <a:lstStyle/>
          <a:p>
            <a:r>
              <a:rPr lang="hu-HU" sz="2400" dirty="0"/>
              <a:t>Szülőként mit tehetünk azért, hogy </a:t>
            </a:r>
            <a:r>
              <a:rPr lang="hu-HU" sz="2400" dirty="0" smtClean="0"/>
              <a:t>megelőzzük a </a:t>
            </a:r>
            <a:r>
              <a:rPr lang="hu-HU" sz="2400" dirty="0" err="1" smtClean="0"/>
              <a:t>diszkalkulia</a:t>
            </a:r>
            <a:r>
              <a:rPr lang="hu-HU" sz="2400" dirty="0" smtClean="0"/>
              <a:t> kialakulását?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87512" y="800100"/>
            <a:ext cx="10313988" cy="5854700"/>
          </a:xfrm>
        </p:spPr>
        <p:txBody>
          <a:bodyPr>
            <a:normAutofit fontScale="32500" lnSpcReduction="20000"/>
          </a:bodyPr>
          <a:lstStyle/>
          <a:p>
            <a:pPr marL="0" indent="0" fontAlgn="base">
              <a:buNone/>
            </a:pPr>
            <a:r>
              <a:rPr lang="hu-HU" sz="5000" dirty="0" smtClean="0"/>
              <a:t>                    A  </a:t>
            </a:r>
            <a:r>
              <a:rPr lang="hu-HU" sz="5000" dirty="0" err="1" smtClean="0"/>
              <a:t>diszkalkulia</a:t>
            </a:r>
            <a:r>
              <a:rPr lang="hu-HU" sz="5000" dirty="0" smtClean="0"/>
              <a:t> veszélyeztetettség </a:t>
            </a:r>
            <a:r>
              <a:rPr lang="hu-HU" sz="5000" dirty="0"/>
              <a:t>már nagycsoportban felismerhető. </a:t>
            </a:r>
          </a:p>
          <a:p>
            <a:pPr fontAlgn="base"/>
            <a:r>
              <a:rPr lang="hu-HU" sz="5000" b="1" dirty="0"/>
              <a:t>Játékos tanulás</a:t>
            </a:r>
          </a:p>
          <a:p>
            <a:pPr fontAlgn="base"/>
            <a:r>
              <a:rPr lang="hu-HU" sz="3600" dirty="0"/>
              <a:t>Mindennapi közös tevékenységeink, játékaink során könnyen találhatunk alkalmat arra, hogy </a:t>
            </a:r>
            <a:r>
              <a:rPr lang="hu-HU" sz="3600" b="1" dirty="0"/>
              <a:t>óvodás gyermekünkkel </a:t>
            </a:r>
            <a:r>
              <a:rPr lang="hu-HU" sz="4900" b="1" dirty="0"/>
              <a:t>megismertessük és megszerettessük a számok és mennyiségek fogalmát</a:t>
            </a:r>
            <a:r>
              <a:rPr lang="hu-HU" sz="3600" dirty="0"/>
              <a:t>. </a:t>
            </a:r>
          </a:p>
          <a:p>
            <a:pPr marL="0" indent="0" fontAlgn="base">
              <a:buNone/>
            </a:pPr>
            <a:r>
              <a:rPr lang="hu-HU" sz="6200" b="1" dirty="0" smtClean="0"/>
              <a:t>       Számlálj</a:t>
            </a:r>
            <a:r>
              <a:rPr lang="hu-HU" sz="6200" b="1" dirty="0"/>
              <a:t>!</a:t>
            </a:r>
            <a:endParaRPr lang="hu-HU" sz="6200" dirty="0"/>
          </a:p>
          <a:p>
            <a:pPr fontAlgn="base"/>
            <a:r>
              <a:rPr lang="hu-HU" sz="3600" dirty="0"/>
              <a:t>Segítsen megteríteni az asztalt, így meg kell számolnia mennyi kanalat, tányért kell kitennie.</a:t>
            </a:r>
          </a:p>
          <a:p>
            <a:pPr fontAlgn="base"/>
            <a:r>
              <a:rPr lang="hu-HU" sz="3600" dirty="0"/>
              <a:t>Főzéskor, vásárláskor számolja meg a szükséges mennyiségeket.</a:t>
            </a:r>
            <a:br>
              <a:rPr lang="hu-HU" sz="3600" dirty="0"/>
            </a:br>
            <a:r>
              <a:rPr lang="hu-HU" sz="3600" dirty="0"/>
              <a:t>Több, kevesebb, ugyanannyi</a:t>
            </a:r>
          </a:p>
          <a:p>
            <a:pPr fontAlgn="base"/>
            <a:r>
              <a:rPr lang="hu-HU" sz="3600" dirty="0"/>
              <a:t>Mézeskalács díszítésénél, pl. ugyanannyi pöttyöt tegyen mindegyikre.</a:t>
            </a:r>
          </a:p>
          <a:p>
            <a:pPr fontAlgn="base"/>
            <a:r>
              <a:rPr lang="hu-HU" sz="3600" dirty="0"/>
              <a:t>Karácsonyfa díszítésekor mely </a:t>
            </a:r>
            <a:r>
              <a:rPr lang="hu-HU" sz="3600" dirty="0" err="1"/>
              <a:t>díszb</a:t>
            </a:r>
            <a:r>
              <a:rPr lang="hu-HU" sz="3600" dirty="0"/>
              <a:t>?l van sok, vagy több, </a:t>
            </a:r>
            <a:r>
              <a:rPr lang="hu-HU" sz="3600" dirty="0" err="1"/>
              <a:t>melyb</a:t>
            </a:r>
            <a:r>
              <a:rPr lang="hu-HU" sz="3600" dirty="0"/>
              <a:t>?l kevés, vagy kevesebb.</a:t>
            </a:r>
          </a:p>
          <a:p>
            <a:pPr marL="0" indent="0" fontAlgn="base">
              <a:buNone/>
            </a:pPr>
            <a:r>
              <a:rPr lang="hu-HU" sz="3600" b="1" dirty="0" smtClean="0"/>
              <a:t>	</a:t>
            </a:r>
            <a:r>
              <a:rPr lang="hu-HU" sz="6200" b="1" dirty="0" smtClean="0"/>
              <a:t>Polcos</a:t>
            </a:r>
            <a:endParaRPr lang="hu-HU" sz="6200" dirty="0"/>
          </a:p>
          <a:p>
            <a:pPr fontAlgn="base"/>
            <a:r>
              <a:rPr lang="hu-HU" sz="3600" dirty="0"/>
              <a:t>Sorold el balról kezdve, milyen játékok sorakoznak a játékpolcodon!</a:t>
            </a:r>
          </a:p>
          <a:p>
            <a:pPr fontAlgn="base"/>
            <a:r>
              <a:rPr lang="hu-HU" sz="3600" dirty="0"/>
              <a:t>Melyik az </a:t>
            </a:r>
            <a:r>
              <a:rPr lang="hu-HU" sz="3600" dirty="0" smtClean="0"/>
              <a:t>els</a:t>
            </a:r>
            <a:r>
              <a:rPr lang="hu-HU" sz="3600" dirty="0"/>
              <a:t>ő</a:t>
            </a:r>
            <a:r>
              <a:rPr lang="hu-HU" sz="3600" dirty="0" smtClean="0"/>
              <a:t>? </a:t>
            </a:r>
            <a:r>
              <a:rPr lang="hu-HU" sz="3600" dirty="0"/>
              <a:t>Melyik az utolsó?</a:t>
            </a:r>
          </a:p>
          <a:p>
            <a:pPr fontAlgn="base"/>
            <a:r>
              <a:rPr lang="hu-HU" sz="3600" dirty="0"/>
              <a:t>Melyik a harmadik? Hányadik a kisautó?</a:t>
            </a:r>
          </a:p>
          <a:p>
            <a:pPr marL="0" indent="0" fontAlgn="base">
              <a:buNone/>
            </a:pPr>
            <a:r>
              <a:rPr lang="hu-HU" sz="3600" b="1" dirty="0" smtClean="0"/>
              <a:t>	</a:t>
            </a:r>
            <a:r>
              <a:rPr lang="hu-HU" sz="6200" b="1" dirty="0" smtClean="0"/>
              <a:t>Tapsikolás</a:t>
            </a:r>
            <a:r>
              <a:rPr lang="hu-HU" sz="6200" b="1" dirty="0"/>
              <a:t>, dobogás, …</a:t>
            </a:r>
            <a:endParaRPr lang="hu-HU" sz="6200" dirty="0"/>
          </a:p>
          <a:p>
            <a:pPr fontAlgn="base"/>
            <a:r>
              <a:rPr lang="hu-HU" sz="3600" dirty="0"/>
              <a:t>A Mikulás játszik egyik manócskájával.</a:t>
            </a:r>
          </a:p>
          <a:p>
            <a:pPr fontAlgn="base"/>
            <a:r>
              <a:rPr lang="hu-HU" sz="3600" dirty="0"/>
              <a:t>Manócskának annyit kell dobognia a lábával, vagy kopognia, vagy tapsolnia, amennyit a Mikulás dobogott, tapsolt, vagy kopogott. Játsszuk úgy, hogy anyu vagy apu lesz a Mikulás, és Te a manócska!</a:t>
            </a:r>
          </a:p>
          <a:p>
            <a:pPr marL="0" indent="0" fontAlgn="base">
              <a:buNone/>
            </a:pPr>
            <a:r>
              <a:rPr lang="hu-HU" sz="3600" b="1" dirty="0" smtClean="0"/>
              <a:t>	</a:t>
            </a:r>
            <a:r>
              <a:rPr lang="hu-HU" sz="6200" b="1" dirty="0" smtClean="0"/>
              <a:t>Táncoló </a:t>
            </a:r>
            <a:r>
              <a:rPr lang="hu-HU" sz="6200" b="1" dirty="0"/>
              <a:t>ujjacskák</a:t>
            </a:r>
            <a:r>
              <a:rPr lang="hu-HU" sz="6200" dirty="0"/>
              <a:t/>
            </a:r>
            <a:br>
              <a:rPr lang="hu-HU" sz="6200" dirty="0"/>
            </a:br>
            <a:r>
              <a:rPr lang="hu-HU" sz="3600" dirty="0" smtClean="0"/>
              <a:t>    Krampusz </a:t>
            </a:r>
            <a:r>
              <a:rPr lang="hu-HU" sz="3600" dirty="0"/>
              <a:t>kicsit butácska, nem tudja ujjacskáival mutatni a számokat. Mutasd meg neki! Mutass az ujjaidon: 3, 5, 1, </a:t>
            </a:r>
            <a:r>
              <a:rPr lang="hu-HU" sz="3600" dirty="0" smtClean="0"/>
              <a:t>6</a:t>
            </a:r>
            <a:r>
              <a:rPr lang="hu-HU" sz="3600" dirty="0"/>
              <a:t>, 4, 0, 2…</a:t>
            </a:r>
          </a:p>
          <a:p>
            <a:pPr marL="0" indent="0">
              <a:buNone/>
            </a:pP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2251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55025" y="1132110"/>
            <a:ext cx="2728375" cy="58239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Mit ne tegyünk?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14512" y="1612900"/>
            <a:ext cx="8915400" cy="1689100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  <a:p>
            <a:r>
              <a:rPr lang="hu-HU" dirty="0" smtClean="0"/>
              <a:t>Ne erőltessük, hogy óvodás gyermekünk betűket írjon!</a:t>
            </a:r>
          </a:p>
          <a:p>
            <a:r>
              <a:rPr lang="hu-HU" dirty="0" smtClean="0"/>
              <a:t>Ne várjuk el az óvodás gyermektől, hogy olvasson!</a:t>
            </a:r>
          </a:p>
          <a:p>
            <a:r>
              <a:rPr lang="hu-HU" dirty="0" smtClean="0"/>
              <a:t>Ne </a:t>
            </a:r>
            <a:r>
              <a:rPr lang="hu-HU" dirty="0" smtClean="0">
                <a:solidFill>
                  <a:schemeClr val="tx1"/>
                </a:solidFill>
              </a:rPr>
              <a:t>végeztessünk vele matematikai műveleteket!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990600" y="378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445" y="3531632"/>
            <a:ext cx="3863160" cy="3398838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067300" y="3619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1" y="76722"/>
            <a:ext cx="3962400" cy="317538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1313" y="3531632"/>
            <a:ext cx="4076699" cy="338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1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925" y="215900"/>
            <a:ext cx="7363875" cy="546100"/>
          </a:xfrm>
        </p:spPr>
        <p:txBody>
          <a:bodyPr>
            <a:noAutofit/>
          </a:bodyPr>
          <a:lstStyle/>
          <a:p>
            <a:r>
              <a:rPr lang="hu-HU" sz="2400" dirty="0" err="1" smtClean="0">
                <a:latin typeface="+mn-lt"/>
              </a:rPr>
              <a:t>Vekerdy</a:t>
            </a:r>
            <a:r>
              <a:rPr lang="hu-HU" sz="2400" dirty="0" smtClean="0">
                <a:latin typeface="+mn-lt"/>
              </a:rPr>
              <a:t> Tamás pszichológus fontos üzenetei</a:t>
            </a:r>
            <a:r>
              <a:rPr lang="hu-HU" sz="2400" dirty="0">
                <a:latin typeface="+mn-lt"/>
              </a:rPr>
              <a:t/>
            </a:r>
            <a:br>
              <a:rPr lang="hu-HU" sz="2400" dirty="0">
                <a:latin typeface="+mn-lt"/>
              </a:rPr>
            </a:br>
            <a:endParaRPr lang="hu-HU" sz="2400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00212" y="939800"/>
            <a:ext cx="8915400" cy="5346700"/>
          </a:xfrm>
        </p:spPr>
        <p:txBody>
          <a:bodyPr/>
          <a:lstStyle/>
          <a:p>
            <a:r>
              <a:rPr lang="hu-HU" dirty="0"/>
              <a:t> Legyünk a </a:t>
            </a:r>
            <a:r>
              <a:rPr lang="hu-HU" dirty="0" smtClean="0"/>
              <a:t>gyerekünk cinkosai</a:t>
            </a:r>
            <a:r>
              <a:rPr lang="hu-HU" dirty="0"/>
              <a:t>, persze az ésszerűség határain belül</a:t>
            </a:r>
            <a:r>
              <a:rPr lang="hu-HU" dirty="0" smtClean="0"/>
              <a:t>!</a:t>
            </a:r>
          </a:p>
          <a:p>
            <a:r>
              <a:rPr lang="hu-HU" dirty="0" smtClean="0"/>
              <a:t> </a:t>
            </a:r>
            <a:r>
              <a:rPr lang="hu-HU" dirty="0"/>
              <a:t>Vegyük észre, mikor van a gyermekünk a teljesítőképessége </a:t>
            </a:r>
            <a:r>
              <a:rPr lang="hu-HU" dirty="0" smtClean="0"/>
              <a:t>határán.</a:t>
            </a:r>
          </a:p>
          <a:p>
            <a:r>
              <a:rPr lang="hu-HU" dirty="0" smtClean="0"/>
              <a:t> </a:t>
            </a:r>
            <a:r>
              <a:rPr lang="hu-HU" dirty="0"/>
              <a:t>N</a:t>
            </a:r>
            <a:r>
              <a:rPr lang="hu-HU" dirty="0" smtClean="0"/>
              <a:t>e </a:t>
            </a:r>
            <a:r>
              <a:rPr lang="hu-HU" dirty="0"/>
              <a:t>gyötörjük őt, sem </a:t>
            </a:r>
            <a:r>
              <a:rPr lang="hu-HU" dirty="0" smtClean="0"/>
              <a:t>magunkat! </a:t>
            </a:r>
          </a:p>
          <a:p>
            <a:r>
              <a:rPr lang="hu-HU" dirty="0"/>
              <a:t>H</a:t>
            </a:r>
            <a:r>
              <a:rPr lang="hu-HU" dirty="0" smtClean="0"/>
              <a:t>agyjuk </a:t>
            </a:r>
            <a:r>
              <a:rPr lang="hu-HU" dirty="0"/>
              <a:t>pihenni, belefeledkezni a játékba, </a:t>
            </a:r>
            <a:r>
              <a:rPr lang="hu-HU" dirty="0" smtClean="0"/>
              <a:t>mozgásba</a:t>
            </a:r>
            <a:r>
              <a:rPr lang="hu-HU" dirty="0"/>
              <a:t>! </a:t>
            </a:r>
            <a:endParaRPr lang="hu-HU" dirty="0" smtClean="0"/>
          </a:p>
          <a:p>
            <a:r>
              <a:rPr lang="hu-HU" dirty="0" smtClean="0"/>
              <a:t>Ne </a:t>
            </a:r>
            <a:r>
              <a:rPr lang="hu-HU" dirty="0"/>
              <a:t>zsaroljuk őt érzelmileg a </a:t>
            </a:r>
            <a:r>
              <a:rPr lang="hu-HU" i="1" dirty="0" smtClean="0"/>
              <a:t>majd meglátod mi lesz</a:t>
            </a:r>
            <a:r>
              <a:rPr lang="hu-HU" dirty="0"/>
              <a:t>, </a:t>
            </a:r>
            <a:r>
              <a:rPr lang="hu-HU" i="1" dirty="0"/>
              <a:t>ha rossz jegyet, beírást hoz</a:t>
            </a:r>
            <a:r>
              <a:rPr lang="hu-HU" dirty="0"/>
              <a:t>ol rendszeresen ismételt szülői monológokkal. </a:t>
            </a:r>
            <a:endParaRPr lang="hu-HU" dirty="0" smtClean="0"/>
          </a:p>
          <a:p>
            <a:r>
              <a:rPr lang="hu-HU" dirty="0" smtClean="0"/>
              <a:t>Inkább </a:t>
            </a:r>
            <a:r>
              <a:rPr lang="hu-HU" dirty="0"/>
              <a:t>arra sarkalljuk, hogy tegye meg a tőle telhető legtöbbet és mindig a </a:t>
            </a:r>
            <a:r>
              <a:rPr lang="hu-HU" b="1" dirty="0"/>
              <a:t>képességeihez mérten értékeljük a teljesítményét</a:t>
            </a:r>
            <a:r>
              <a:rPr lang="hu-HU" b="1" dirty="0" smtClean="0"/>
              <a:t>.</a:t>
            </a:r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917299">
            <a:off x="5410200" y="4303397"/>
            <a:ext cx="3378200" cy="2362993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69655">
            <a:off x="8386762" y="3911600"/>
            <a:ext cx="3538538" cy="291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2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álak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633</TotalTime>
  <Words>929</Words>
  <Application>Microsoft Office PowerPoint</Application>
  <PresentationFormat>Szélesvásznú</PresentationFormat>
  <Paragraphs>115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Szálak</vt:lpstr>
      <vt:lpstr>Iskolaérettség, iskolakezdés</vt:lpstr>
      <vt:lpstr>Az iskolaérettség ismérvei  fizikai, pszichés és szociális téren</vt:lpstr>
      <vt:lpstr>Az iskolaérettség ismérvei </vt:lpstr>
      <vt:lpstr>Egyáltalán nem elég, hogy a gyermek okos, értelmes, és szeretne    tanulni. </vt:lpstr>
      <vt:lpstr>Szülőként mit tehetünk azért, hogy megelőzzük a problémák kialakulását?</vt:lpstr>
      <vt:lpstr>Szülőként mit tehetünk azért, hogy megelőzzük a problémák kialakulását?</vt:lpstr>
      <vt:lpstr>Szülőként mit tehetünk azért, hogy megelőzzük a diszkalkulia kialakulását?</vt:lpstr>
      <vt:lpstr>Mit ne tegyünk?</vt:lpstr>
      <vt:lpstr>Vekerdy Tamás pszichológus fontos üzenetei </vt:lpstr>
      <vt:lpstr>Az iskolakezdés után is lehetőség van a különböző szakemberek segítségét igénybe venni</vt:lpstr>
      <vt:lpstr>Iskolaérettség, iskolakezdés</vt:lpstr>
      <vt:lpstr>Nem változott a tankötelessé válás ideje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Iskolaérettség,                       iskolakezdés</dc:title>
  <dc:creator>Éva</dc:creator>
  <cp:lastModifiedBy>Éva</cp:lastModifiedBy>
  <cp:revision>57</cp:revision>
  <dcterms:created xsi:type="dcterms:W3CDTF">2019-11-05T17:42:12Z</dcterms:created>
  <dcterms:modified xsi:type="dcterms:W3CDTF">2020-11-02T17:23:00Z</dcterms:modified>
</cp:coreProperties>
</file>